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314" r:id="rId1"/>
  </p:sldMasterIdLst>
  <p:sldIdLst>
    <p:sldId id="256" r:id="rId2"/>
    <p:sldId id="257" r:id="rId3"/>
    <p:sldId id="258" r:id="rId4"/>
    <p:sldId id="259" r:id="rId5"/>
    <p:sldId id="263" r:id="rId6"/>
    <p:sldId id="260" r:id="rId7"/>
    <p:sldId id="265" r:id="rId8"/>
    <p:sldId id="261" r:id="rId9"/>
    <p:sldId id="264" r:id="rId10"/>
    <p:sldId id="262" r:id="rId11"/>
    <p:sldId id="266" r:id="rId12"/>
    <p:sldId id="267" r:id="rId13"/>
    <p:sldId id="269" r:id="rId14"/>
    <p:sldId id="268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00" d="100"/>
          <a:sy n="100" d="100"/>
        </p:scale>
        <p:origin x="-1088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printerSettings" Target="printerSettings/printerSettings1.bin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157319"/>
            <a:ext cx="8915400" cy="87782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034553"/>
            <a:ext cx="8001000" cy="3823447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608" tIns="91440" rIns="274320" bIns="91440" rtlCol="0" anchor="t" anchorCtr="0">
            <a:normAutofit/>
          </a:bodyPr>
          <a:lstStyle>
            <a:lvl1pPr marL="0" indent="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EA6B4-8F39-1548-8F2B-01E9FF867BD2}" type="datetimeFigureOut">
              <a:rPr lang="en-US" smtClean="0"/>
              <a:t>7/9/12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24712"/>
            <a:ext cx="8915400" cy="914400"/>
          </a:xfrm>
          <a:solidFill>
            <a:schemeClr val="tx2"/>
          </a:solidFill>
        </p:spPr>
        <p:txBody>
          <a:bodyPr vert="horz" lIns="1188720" tIns="45720" rIns="274320" bIns="45720" rtlCol="0" anchor="ctr">
            <a:norm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487987" y="2048256"/>
            <a:ext cx="3427413" cy="4206240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2039112"/>
            <a:ext cx="4572000" cy="4224528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608" tIns="274320" rIns="274320" bIns="274320" rtlCol="0" anchor="t" anchorCtr="0">
            <a:normAutofit/>
          </a:bodyPr>
          <a:lstStyle>
            <a:lvl1pPr marL="0" indent="0"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</p:spPr>
        <p:txBody>
          <a:bodyPr/>
          <a:lstStyle/>
          <a:p>
            <a:fld id="{5B5EA6B4-8F39-1548-8F2B-01E9FF867BD2}" type="datetimeFigureOut">
              <a:rPr lang="en-US" smtClean="0"/>
              <a:t>7/9/12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745D33-9B2E-4647-A23D-57FAC059A09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</p:spPr>
        <p:txBody>
          <a:bodyPr tIns="137160" bIns="137160" anchor="b" anchorCtr="0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02305"/>
            <a:ext cx="8001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608" tIns="137160" rIns="274320" bIns="137160" rtlCol="0" anchor="t" anchorCtr="0">
            <a:normAutofit/>
          </a:bodyPr>
          <a:lstStyle>
            <a:lvl1pPr marL="0" indent="0" algn="l" defTabSz="914400" rtl="0" eaLnBrk="1" latinLnBrk="0" hangingPunct="1">
              <a:spcBef>
                <a:spcPts val="300"/>
              </a:spcBef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EA6B4-8F39-1548-8F2B-01E9FF867BD2}" type="datetimeFigureOut">
              <a:rPr lang="en-US" smtClean="0"/>
              <a:t>7/9/12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7988300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</p:spPr>
        <p:txBody>
          <a:bodyPr tIns="137160" bIns="137160" anchor="b" anchorCtr="0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02305"/>
            <a:ext cx="8001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608" tIns="137160" rIns="274320" bIns="137160" rtlCol="0" anchor="t" anchorCtr="0">
            <a:normAutofit/>
          </a:bodyPr>
          <a:lstStyle>
            <a:lvl1pPr marL="0" indent="0" algn="l" defTabSz="914400" rtl="0" eaLnBrk="1" latinLnBrk="0" hangingPunct="1">
              <a:spcBef>
                <a:spcPts val="300"/>
              </a:spcBef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</p:spPr>
        <p:txBody>
          <a:bodyPr/>
          <a:lstStyle/>
          <a:p>
            <a:fld id="{5B5EA6B4-8F39-1548-8F2B-01E9FF867BD2}" type="datetimeFigureOut">
              <a:rPr lang="en-US" smtClean="0"/>
              <a:t>7/9/12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3986784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4928616" y="1129553"/>
            <a:ext cx="3986784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</p:spPr>
        <p:txBody>
          <a:bodyPr tIns="137160" bIns="137160" anchor="b" anchorCtr="0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02305"/>
            <a:ext cx="8001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608" tIns="137160" rIns="274320" bIns="137160" rtlCol="0" anchor="t" anchorCtr="0">
            <a:normAutofit/>
          </a:bodyPr>
          <a:lstStyle>
            <a:lvl1pPr marL="0" indent="0" algn="l" defTabSz="914400" rtl="0" eaLnBrk="1" latinLnBrk="0" hangingPunct="1">
              <a:spcBef>
                <a:spcPts val="300"/>
              </a:spcBef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</p:spPr>
        <p:txBody>
          <a:bodyPr/>
          <a:lstStyle/>
          <a:p>
            <a:fld id="{5B5EA6B4-8F39-1548-8F2B-01E9FF867BD2}" type="datetimeFigureOut">
              <a:rPr lang="en-US" smtClean="0"/>
              <a:t>7/9/12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6601968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7543800" y="1129553"/>
            <a:ext cx="1371600" cy="148132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7543800" y="2629169"/>
            <a:ext cx="1371600" cy="148132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EA6B4-8F39-1548-8F2B-01E9FF867BD2}" type="datetimeFigureOut">
              <a:rPr lang="en-US" smtClean="0"/>
              <a:t>7/9/12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745D33-9B2E-4647-A23D-57FAC059A09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87553" y="1129554"/>
            <a:ext cx="914400" cy="5533278"/>
          </a:xfrm>
        </p:spPr>
        <p:txBody>
          <a:bodyPr vert="eaVert" lIns="274320" tIns="685800" bIns="685800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17600" y="1734671"/>
            <a:ext cx="6426200" cy="4542304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EA6B4-8F39-1548-8F2B-01E9FF867BD2}" type="datetimeFigureOut">
              <a:rPr lang="en-US" smtClean="0"/>
              <a:t>7/9/12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745D33-9B2E-4647-A23D-57FAC059A09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EA6B4-8F39-1548-8F2B-01E9FF867BD2}" type="datetimeFigureOut">
              <a:rPr lang="en-US" smtClean="0"/>
              <a:t>7/9/12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745D33-9B2E-4647-A23D-57FAC059A09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5025435"/>
            <a:ext cx="8915400" cy="914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943600"/>
            <a:ext cx="8001000" cy="914400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608" tIns="91440" rIns="274320" bIns="91440" rtlCol="0" anchor="t" anchorCtr="0"/>
          <a:lstStyle>
            <a:lvl1pPr marL="0" indent="0" algn="l" defTabSz="914400" rtl="0" eaLnBrk="1" latinLnBrk="0" hangingPunct="1">
              <a:spcBef>
                <a:spcPts val="300"/>
              </a:spcBef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EA6B4-8F39-1548-8F2B-01E9FF867BD2}" type="datetimeFigureOut">
              <a:rPr lang="en-US" smtClean="0"/>
              <a:t>7/9/12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7988300" cy="38862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200399"/>
            <a:ext cx="8915400" cy="2286000"/>
          </a:xfrm>
          <a:solidFill>
            <a:schemeClr val="tx2"/>
          </a:solidFill>
        </p:spPr>
        <p:txBody>
          <a:bodyPr vert="horz" lIns="1188720" tIns="45720" rIns="274320" bIns="45720" rtlCol="0" anchor="b" anchorCtr="0">
            <a:norm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5484607"/>
            <a:ext cx="8001000" cy="777240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608" tIns="91440" rIns="274320" bIns="91440" rtlCol="0" anchor="ctr" anchorCtr="0">
            <a:normAutofit/>
          </a:bodyPr>
          <a:lstStyle>
            <a:lvl1pPr marL="0" indent="0" algn="l" defTabSz="914400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 pitchFamily="18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EA6B4-8F39-1548-8F2B-01E9FF867BD2}" type="datetimeFigureOut">
              <a:rPr lang="en-US" smtClean="0"/>
              <a:t>7/9/12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745D33-9B2E-4647-A23D-57FAC059A09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17600" y="2595563"/>
            <a:ext cx="3566160" cy="368141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1800"/>
            </a:lvl6pPr>
            <a:lvl7pPr marL="2055813" indent="-344488">
              <a:defRPr sz="1800"/>
            </a:lvl7pPr>
            <a:lvl8pPr marL="2055813" indent="-344488">
              <a:defRPr sz="1800"/>
            </a:lvl8pPr>
            <a:lvl9pPr marL="2055813" indent="-344488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7534" y="2595563"/>
            <a:ext cx="3566160" cy="368141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1800"/>
            </a:lvl6pPr>
            <a:lvl7pPr marL="2055813" indent="-344488">
              <a:defRPr sz="1800"/>
            </a:lvl7pPr>
            <a:lvl8pPr marL="2055813" indent="-344488">
              <a:defRPr sz="1800"/>
            </a:lvl8pPr>
            <a:lvl9pPr marL="2055813" indent="-344488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</p:spPr>
        <p:txBody>
          <a:bodyPr/>
          <a:lstStyle/>
          <a:p>
            <a:fld id="{5B5EA6B4-8F39-1548-8F2B-01E9FF867BD2}" type="datetimeFigureOut">
              <a:rPr lang="en-US" smtClean="0"/>
              <a:t>7/9/12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745D33-9B2E-4647-A23D-57FAC059A09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588" y="2017713"/>
            <a:ext cx="3566160" cy="877887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588" y="3065929"/>
            <a:ext cx="3566160" cy="321104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1600"/>
            </a:lvl6pPr>
            <a:lvl7pPr marL="2055813" indent="-344488">
              <a:defRPr sz="1600"/>
            </a:lvl7pPr>
            <a:lvl8pPr marL="2055813" indent="-344488">
              <a:defRPr sz="1600"/>
            </a:lvl8pPr>
            <a:lvl9pPr marL="2055813" indent="-344488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47534" y="2017713"/>
            <a:ext cx="3566160" cy="877887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47534" y="3065929"/>
            <a:ext cx="3566160" cy="321104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1600"/>
            </a:lvl6pPr>
            <a:lvl7pPr marL="2055813" indent="-344488">
              <a:defRPr sz="1600"/>
            </a:lvl7pPr>
            <a:lvl8pPr marL="2055813" indent="-344488">
              <a:defRPr sz="1600"/>
            </a:lvl8pPr>
            <a:lvl9pPr marL="2055813" indent="-344488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</p:spPr>
        <p:txBody>
          <a:bodyPr/>
          <a:lstStyle/>
          <a:p>
            <a:fld id="{5B5EA6B4-8F39-1548-8F2B-01E9FF867BD2}" type="datetimeFigureOut">
              <a:rPr lang="en-US" smtClean="0"/>
              <a:t>7/9/12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120588" y="188259"/>
            <a:ext cx="28956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745D33-9B2E-4647-A23D-57FAC059A094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1212028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5238974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212028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5238974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212028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238974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EA6B4-8F39-1548-8F2B-01E9FF867BD2}" type="datetimeFigureOut">
              <a:rPr lang="en-US" smtClean="0"/>
              <a:t>7/9/12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745D33-9B2E-4647-A23D-57FAC059A09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EA6B4-8F39-1548-8F2B-01E9FF867BD2}" type="datetimeFigureOut">
              <a:rPr lang="en-US" smtClean="0"/>
              <a:t>7/9/12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745D33-9B2E-4647-A23D-57FAC059A09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24712"/>
            <a:ext cx="8915400" cy="914400"/>
          </a:xfrm>
          <a:solidFill>
            <a:schemeClr val="tx2"/>
          </a:solidFill>
        </p:spPr>
        <p:txBody>
          <a:bodyPr vert="horz" lIns="1188720" tIns="45720" rIns="274320" bIns="45720" rtlCol="0" anchor="ctr">
            <a:norm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47534" y="2590800"/>
            <a:ext cx="3566160" cy="3686175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2000"/>
            </a:lvl6pPr>
            <a:lvl7pPr marL="2055813" indent="-344488">
              <a:defRPr sz="2000"/>
            </a:lvl7pPr>
            <a:lvl8pPr marL="2055813" indent="-344488">
              <a:defRPr sz="2000"/>
            </a:lvl8pPr>
            <a:lvl9pPr marL="2055813" indent="-344488"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00952" y="2039111"/>
            <a:ext cx="3566160" cy="4224528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608" tIns="274320" rIns="274320" bIns="274320" rtlCol="0" anchor="t" anchorCtr="0">
            <a:normAutofit/>
          </a:bodyPr>
          <a:lstStyle>
            <a:lvl1pPr marL="0" indent="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</p:spPr>
        <p:txBody>
          <a:bodyPr/>
          <a:lstStyle/>
          <a:p>
            <a:fld id="{5B5EA6B4-8F39-1548-8F2B-01E9FF867BD2}" type="datetimeFigureOut">
              <a:rPr lang="en-US" smtClean="0"/>
              <a:t>7/9/12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1123856"/>
            <a:ext cx="8913813" cy="914400"/>
          </a:xfrm>
          <a:prstGeom prst="rect">
            <a:avLst/>
          </a:prstGeom>
          <a:solidFill>
            <a:schemeClr val="tx2"/>
          </a:solidFill>
        </p:spPr>
        <p:txBody>
          <a:bodyPr vert="horz" lIns="1188720" tIns="45720" rIns="274320" bIns="45720" rtlCol="0" anchor="ctr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  <a:br>
              <a:rPr lang="en-US" dirty="0" smtClean="0"/>
            </a:br>
            <a:r>
              <a:rPr lang="en-US" dirty="0" smtClean="0"/>
              <a:t>Second level</a:t>
            </a:r>
            <a:br>
              <a:rPr lang="en-US" dirty="0" smtClean="0"/>
            </a:br>
            <a:r>
              <a:rPr lang="en-US" dirty="0" smtClean="0"/>
              <a:t>Third level</a:t>
            </a:r>
            <a:br>
              <a:rPr lang="en-US" dirty="0" smtClean="0"/>
            </a:br>
            <a:r>
              <a:rPr lang="en-US" dirty="0" smtClean="0"/>
              <a:t>Fourth level</a:t>
            </a:r>
            <a:br>
              <a:rPr lang="en-US" dirty="0" smtClean="0"/>
            </a:br>
            <a:r>
              <a:rPr lang="en-US" dirty="0" smtClean="0"/>
              <a:t>Fifth level</a:t>
            </a:r>
            <a:br>
              <a:rPr lang="en-US" dirty="0" smtClean="0"/>
            </a:br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4424" y="2595562"/>
            <a:ext cx="7610476" cy="36707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80094" y="18825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5B5EA6B4-8F39-1548-8F2B-01E9FF867BD2}" type="datetimeFigureOut">
              <a:rPr lang="en-US" smtClean="0"/>
              <a:t>7/9/12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20588" y="188259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89894" y="6569075"/>
            <a:ext cx="457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AE745D33-9B2E-4647-A23D-57FAC059A09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14400" y="0"/>
            <a:ext cx="7999413" cy="18288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914400" y="6675120"/>
            <a:ext cx="7999413" cy="18288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315" r:id="rId1"/>
    <p:sldLayoutId id="2147484316" r:id="rId2"/>
    <p:sldLayoutId id="2147484317" r:id="rId3"/>
    <p:sldLayoutId id="2147484318" r:id="rId4"/>
    <p:sldLayoutId id="2147484319" r:id="rId5"/>
    <p:sldLayoutId id="2147484320" r:id="rId6"/>
    <p:sldLayoutId id="2147484321" r:id="rId7"/>
    <p:sldLayoutId id="2147484322" r:id="rId8"/>
    <p:sldLayoutId id="2147484323" r:id="rId9"/>
    <p:sldLayoutId id="2147484324" r:id="rId10"/>
    <p:sldLayoutId id="2147484325" r:id="rId11"/>
    <p:sldLayoutId id="2147484326" r:id="rId12"/>
    <p:sldLayoutId id="2147484327" r:id="rId13"/>
    <p:sldLayoutId id="2147484328" r:id="rId14"/>
    <p:sldLayoutId id="2147484329" r:id="rId15"/>
  </p:sldLayoutIdLst>
  <p:txStyles>
    <p:titleStyle>
      <a:lvl1pPr marL="0" indent="0" algn="l" defTabSz="914400" rtl="0" eaLnBrk="1" latinLnBrk="0" hangingPunct="1">
        <a:spcBef>
          <a:spcPct val="0"/>
        </a:spcBef>
        <a:buNone/>
        <a:defRPr sz="36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2000"/>
        </a:spcBef>
        <a:buClr>
          <a:schemeClr val="accent1"/>
        </a:buClr>
        <a:buFont typeface="Wingdings 2" pitchFamily="18" charset="2"/>
        <a:buChar char="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336550" algn="l" defTabSz="914400" rtl="0" eaLnBrk="1" latinLnBrk="0" hangingPunct="1">
        <a:spcBef>
          <a:spcPts val="6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035050" indent="-349250" algn="l" defTabSz="914400" rtl="0" eaLnBrk="1" latinLnBrk="0" hangingPunct="1">
        <a:spcBef>
          <a:spcPts val="600"/>
        </a:spcBef>
        <a:buClr>
          <a:schemeClr val="accent1"/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371600" indent="-336550" algn="l" defTabSz="914400" rtl="0" eaLnBrk="1" latinLnBrk="0" hangingPunct="1">
        <a:spcBef>
          <a:spcPts val="6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720850" indent="-349250" algn="l" defTabSz="914400" rtl="0" eaLnBrk="1" latinLnBrk="0" hangingPunct="1">
        <a:spcBef>
          <a:spcPts val="600"/>
        </a:spcBef>
        <a:buClr>
          <a:schemeClr val="accent1"/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055813" indent="-344488" algn="l" defTabSz="914400" rtl="0" eaLnBrk="1" latinLnBrk="0" hangingPunct="1">
        <a:spcBef>
          <a:spcPct val="200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398713" indent="-344488" algn="l" defTabSz="914400" rtl="0" eaLnBrk="1" latinLnBrk="0" hangingPunct="1">
        <a:spcBef>
          <a:spcPct val="20000"/>
        </a:spcBef>
        <a:buClr>
          <a:schemeClr val="accent1"/>
        </a:buClr>
        <a:buFont typeface="Wingdings 2" pitchFamily="18" charset="2"/>
        <a:buChar char="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743200" indent="-344488" algn="l" defTabSz="914400" rtl="0" eaLnBrk="1" latinLnBrk="0" hangingPunct="1">
        <a:spcBef>
          <a:spcPct val="200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087688" indent="-344488" algn="l" defTabSz="914400" rtl="0" eaLnBrk="1" latinLnBrk="0" hangingPunct="1">
        <a:spcBef>
          <a:spcPct val="20000"/>
        </a:spcBef>
        <a:buClr>
          <a:schemeClr val="accent1"/>
        </a:buClr>
        <a:buFont typeface="Wingdings 2" pitchFamily="18" charset="2"/>
        <a:buChar char=""/>
        <a:defRPr lang="en-US" sz="1800" kern="120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0.jpg"/><Relationship Id="rId3" Type="http://schemas.openxmlformats.org/officeDocument/2006/relationships/image" Target="../media/image11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3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5.gi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6.gi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7.gi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4.png"/><Relationship Id="rId3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4.png"/><Relationship Id="rId3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jpg"/><Relationship Id="rId3" Type="http://schemas.openxmlformats.org/officeDocument/2006/relationships/image" Target="../media/image21.jp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://kuler.adobe.com/%23themes/rating?time=30" TargetMode="External"/><Relationship Id="rId3" Type="http://schemas.openxmlformats.org/officeDocument/2006/relationships/hyperlink" Target="http://colorschemedesigner.com/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jp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jpg"/><Relationship Id="rId3" Type="http://schemas.openxmlformats.org/officeDocument/2006/relationships/image" Target="../media/image8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Design Basics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</a:p>
          <a:p>
            <a:r>
              <a:rPr lang="en-US" dirty="0" smtClean="0"/>
              <a:t>Color</a:t>
            </a:r>
          </a:p>
          <a:p>
            <a:r>
              <a:rPr lang="en-US" dirty="0" smtClean="0"/>
              <a:t>Type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J187 Class 2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84400" y="548831"/>
            <a:ext cx="8331000" cy="21954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60000"/>
              </a:lnSpc>
            </a:pPr>
            <a:r>
              <a:rPr lang="en-US" sz="20200" spc="-300" dirty="0" smtClean="0">
                <a:solidFill>
                  <a:schemeClr val="bg1">
                    <a:lumMod val="85000"/>
                  </a:schemeClr>
                </a:solidFill>
                <a:latin typeface="Trajan Pro"/>
                <a:cs typeface="Trajan Pro"/>
              </a:rPr>
              <a:t>IIMM</a:t>
            </a:r>
            <a:endParaRPr lang="en-US" sz="20200" spc="-300" dirty="0">
              <a:solidFill>
                <a:schemeClr val="bg1">
                  <a:lumMod val="85000"/>
                </a:schemeClr>
              </a:solidFill>
              <a:latin typeface="Trajan Pro"/>
              <a:cs typeface="Trajan Pro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20569" y="-92174"/>
            <a:ext cx="5787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J187 Introduction to Interactive Multimedia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8968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Proximity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Similar Items Closer, Different farther apart. </a:t>
            </a:r>
          </a:p>
          <a:p>
            <a:endParaRPr lang="en-US" dirty="0"/>
          </a:p>
        </p:txBody>
      </p:sp>
      <p:pic>
        <p:nvPicPr>
          <p:cNvPr id="6" name="Picture Placeholder 5" descr="SortingSmall.jpg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" b="166"/>
          <a:stretch>
            <a:fillRect/>
          </a:stretch>
        </p:blipFill>
        <p:spPr/>
      </p:pic>
      <p:pic>
        <p:nvPicPr>
          <p:cNvPr id="7" name="Picture Placeholder 6" descr="nuts.jpg"/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" b="16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4332532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msnbc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1290" y="196138"/>
            <a:ext cx="7452462" cy="6465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6660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Color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pPr marL="285750" indent="-285750">
              <a:buFont typeface="Arial"/>
              <a:buChar char="•"/>
            </a:pPr>
            <a:endParaRPr lang="en-US" dirty="0"/>
          </a:p>
        </p:txBody>
      </p:sp>
      <p:pic>
        <p:nvPicPr>
          <p:cNvPr id="6" name="Picture Placeholder 5" descr="color.jpg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68" b="1756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5255029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CMYK or RGB?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CMYK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For Print</a:t>
            </a:r>
          </a:p>
          <a:p>
            <a:r>
              <a:rPr lang="en-US" dirty="0" smtClean="0"/>
              <a:t>Pigment</a:t>
            </a:r>
          </a:p>
          <a:p>
            <a:r>
              <a:rPr lang="en-US" dirty="0" smtClean="0"/>
              <a:t>DO NOT USE IN CLASS!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RGB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 smtClean="0"/>
              <a:t>For Screens</a:t>
            </a:r>
          </a:p>
          <a:p>
            <a:r>
              <a:rPr lang="en-US" dirty="0" smtClean="0"/>
              <a:t>Light</a:t>
            </a:r>
          </a:p>
          <a:p>
            <a:r>
              <a:rPr lang="en-US" dirty="0" smtClean="0"/>
              <a:t>ALWAYS USE IN CLASS!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147933" y="5295201"/>
            <a:ext cx="7077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WE  WILL NEVER USE OR SPEAK OF CMYK IN THIS CLASS AGAIN!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459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Color Wheel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 descr="colorwheel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8142" y="548177"/>
            <a:ext cx="4477258" cy="4477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4971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Primary Colors	</a:t>
            </a:r>
            <a:endParaRPr lang="en-US" dirty="0"/>
          </a:p>
        </p:txBody>
      </p:sp>
      <p:pic>
        <p:nvPicPr>
          <p:cNvPr id="5" name="Content Placeholder 4" descr="cw2.gi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27" r="13727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Wheel is based on the equal </a:t>
            </a:r>
            <a:r>
              <a:rPr lang="en-US" dirty="0"/>
              <a:t>spacing of the primary colors Red, Yellow and Blue </a:t>
            </a:r>
          </a:p>
        </p:txBody>
      </p:sp>
    </p:spTree>
    <p:extLst>
      <p:ext uri="{BB962C8B-B14F-4D97-AF65-F5344CB8AC3E}">
        <p14:creationId xmlns:p14="http://schemas.microsoft.com/office/powerpoint/2010/main" val="38250938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Secondary Colors	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Equal </a:t>
            </a:r>
            <a:r>
              <a:rPr lang="en-US" dirty="0"/>
              <a:t>combinations of those primary </a:t>
            </a:r>
            <a:r>
              <a:rPr lang="en-US" dirty="0" smtClean="0"/>
              <a:t>colors</a:t>
            </a:r>
          </a:p>
          <a:p>
            <a:r>
              <a:rPr lang="en-US" dirty="0" smtClean="0"/>
              <a:t>Orange, Green, Violet/Purple </a:t>
            </a:r>
            <a:endParaRPr lang="en-US" dirty="0"/>
          </a:p>
        </p:txBody>
      </p:sp>
      <p:pic>
        <p:nvPicPr>
          <p:cNvPr id="7" name="Content Placeholder 6" descr="cs3.gif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57" t="-4507" r="10457" b="-4507"/>
          <a:stretch/>
        </p:blipFill>
        <p:spPr>
          <a:xfrm>
            <a:off x="5148263" y="2345003"/>
            <a:ext cx="3565525" cy="3686175"/>
          </a:xfrm>
        </p:spPr>
      </p:pic>
    </p:spTree>
    <p:extLst>
      <p:ext uri="{BB962C8B-B14F-4D97-AF65-F5344CB8AC3E}">
        <p14:creationId xmlns:p14="http://schemas.microsoft.com/office/powerpoint/2010/main" val="19852178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Tertiary (third) </a:t>
            </a:r>
            <a:r>
              <a:rPr lang="en-US" dirty="0" smtClean="0"/>
              <a:t>Colors	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The next </a:t>
            </a:r>
            <a:r>
              <a:rPr lang="en-US" dirty="0"/>
              <a:t>level of equal </a:t>
            </a:r>
            <a:r>
              <a:rPr lang="en-US" dirty="0" smtClean="0"/>
              <a:t>combinations</a:t>
            </a:r>
            <a:endParaRPr lang="en-US" dirty="0"/>
          </a:p>
          <a:p>
            <a:r>
              <a:rPr lang="en-US" dirty="0" smtClean="0"/>
              <a:t>The color blue-green for example.</a:t>
            </a:r>
            <a:endParaRPr lang="en-US" dirty="0"/>
          </a:p>
        </p:txBody>
      </p:sp>
      <p:pic>
        <p:nvPicPr>
          <p:cNvPr id="5" name="Content Placeholder 4" descr="colorwheel1.gif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4" t="-16495" r="3504" b="-16495"/>
          <a:stretch/>
        </p:blipFill>
        <p:spPr/>
      </p:pic>
    </p:spTree>
    <p:extLst>
      <p:ext uri="{BB962C8B-B14F-4D97-AF65-F5344CB8AC3E}">
        <p14:creationId xmlns:p14="http://schemas.microsoft.com/office/powerpoint/2010/main" val="38657916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Color Relationships</a:t>
            </a:r>
            <a:endParaRPr lang="en-US" dirty="0"/>
          </a:p>
        </p:txBody>
      </p:sp>
      <p:pic>
        <p:nvPicPr>
          <p:cNvPr id="5" name="Content Placeholder 4" descr="colorwheela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683" b="-1683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92500" lnSpcReduction="10000"/>
          </a:bodyPr>
          <a:lstStyle/>
          <a:p>
            <a:pPr marL="285750" indent="-285750">
              <a:buFont typeface="Arial"/>
              <a:buChar char="•"/>
            </a:pPr>
            <a:r>
              <a:rPr lang="en-US" b="1" dirty="0"/>
              <a:t>Complementary </a:t>
            </a:r>
            <a:endParaRPr lang="en-US" b="1" dirty="0" smtClean="0"/>
          </a:p>
          <a:p>
            <a:pPr marL="742950" lvl="1" indent="-285750">
              <a:buFont typeface="Arial"/>
              <a:buChar char="•"/>
            </a:pPr>
            <a:r>
              <a:rPr lang="en-US" b="1" dirty="0" smtClean="0">
                <a:solidFill>
                  <a:schemeClr val="tx2"/>
                </a:solidFill>
              </a:rPr>
              <a:t>Two </a:t>
            </a:r>
            <a:r>
              <a:rPr lang="en-US" b="1" dirty="0">
                <a:solidFill>
                  <a:schemeClr val="tx2"/>
                </a:solidFill>
              </a:rPr>
              <a:t>opposite colors in </a:t>
            </a:r>
            <a:r>
              <a:rPr lang="en-US" b="1" dirty="0" smtClean="0">
                <a:solidFill>
                  <a:schemeClr val="tx2"/>
                </a:solidFill>
              </a:rPr>
              <a:t>wheel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Triads 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>
                <a:solidFill>
                  <a:srgbClr val="004080"/>
                </a:solidFill>
              </a:rPr>
              <a:t>Triangle </a:t>
            </a:r>
            <a:r>
              <a:rPr lang="en-US" dirty="0">
                <a:solidFill>
                  <a:srgbClr val="004080"/>
                </a:solidFill>
              </a:rPr>
              <a:t>Spacing around </a:t>
            </a:r>
            <a:r>
              <a:rPr lang="en-US" dirty="0" smtClean="0">
                <a:solidFill>
                  <a:srgbClr val="004080"/>
                </a:solidFill>
              </a:rPr>
              <a:t>wheel</a:t>
            </a:r>
            <a:endParaRPr lang="en-US" dirty="0">
              <a:solidFill>
                <a:srgbClr val="004080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Analogous 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>
                <a:solidFill>
                  <a:srgbClr val="004080"/>
                </a:solidFill>
              </a:rPr>
              <a:t>Adjacent Hues</a:t>
            </a:r>
            <a:endParaRPr lang="en-US" dirty="0">
              <a:solidFill>
                <a:srgbClr val="004080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Monochromatic 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>
                <a:solidFill>
                  <a:srgbClr val="004080"/>
                </a:solidFill>
              </a:rPr>
              <a:t>Single </a:t>
            </a:r>
            <a:r>
              <a:rPr lang="en-US" dirty="0">
                <a:solidFill>
                  <a:srgbClr val="004080"/>
                </a:solidFill>
              </a:rPr>
              <a:t>color, varied </a:t>
            </a:r>
            <a:r>
              <a:rPr lang="en-US" dirty="0" smtClean="0">
                <a:solidFill>
                  <a:srgbClr val="004080"/>
                </a:solidFill>
              </a:rPr>
              <a:t>intensity</a:t>
            </a:r>
            <a:endParaRPr lang="en-US" dirty="0">
              <a:solidFill>
                <a:srgbClr val="004080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Compound 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>
                <a:solidFill>
                  <a:srgbClr val="004080"/>
                </a:solidFill>
              </a:rPr>
              <a:t>Combines </a:t>
            </a:r>
            <a:r>
              <a:rPr lang="en-US" dirty="0">
                <a:solidFill>
                  <a:srgbClr val="004080"/>
                </a:solidFill>
              </a:rPr>
              <a:t>colors from various </a:t>
            </a:r>
            <a:r>
              <a:rPr lang="en-US" dirty="0" smtClean="0">
                <a:solidFill>
                  <a:srgbClr val="004080"/>
                </a:solidFill>
              </a:rPr>
              <a:t>hues</a:t>
            </a:r>
            <a:endParaRPr lang="en-US" dirty="0">
              <a:solidFill>
                <a:srgbClr val="004080"/>
              </a:solidFill>
            </a:endParaRPr>
          </a:p>
          <a:p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5981625" y="3912273"/>
            <a:ext cx="1905107" cy="1085605"/>
          </a:xfrm>
          <a:prstGeom prst="line">
            <a:avLst/>
          </a:prstGeom>
          <a:ln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63656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Color Relationships</a:t>
            </a:r>
            <a:endParaRPr lang="en-US" dirty="0"/>
          </a:p>
        </p:txBody>
      </p:sp>
      <p:pic>
        <p:nvPicPr>
          <p:cNvPr id="5" name="Content Placeholder 4" descr="colorwheela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683" b="-1683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92500" lnSpcReduction="10000"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Complementary </a:t>
            </a:r>
            <a:endParaRPr lang="en-US" dirty="0" smtClean="0"/>
          </a:p>
          <a:p>
            <a:pPr marL="742950" lvl="1" indent="-285750">
              <a:buFont typeface="Arial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Two </a:t>
            </a:r>
            <a:r>
              <a:rPr lang="en-US" dirty="0">
                <a:solidFill>
                  <a:schemeClr val="tx2"/>
                </a:solidFill>
              </a:rPr>
              <a:t>opposite colors in </a:t>
            </a:r>
            <a:r>
              <a:rPr lang="en-US" dirty="0" smtClean="0">
                <a:solidFill>
                  <a:schemeClr val="tx2"/>
                </a:solidFill>
              </a:rPr>
              <a:t>wheel</a:t>
            </a:r>
          </a:p>
          <a:p>
            <a:pPr marL="285750" indent="-285750">
              <a:buFont typeface="Arial"/>
              <a:buChar char="•"/>
            </a:pPr>
            <a:r>
              <a:rPr lang="en-US" b="1" dirty="0" smtClean="0"/>
              <a:t>Triads </a:t>
            </a:r>
          </a:p>
          <a:p>
            <a:pPr marL="742950" lvl="1" indent="-285750">
              <a:buFont typeface="Arial"/>
              <a:buChar char="•"/>
            </a:pPr>
            <a:r>
              <a:rPr lang="en-US" b="1" dirty="0" smtClean="0">
                <a:solidFill>
                  <a:srgbClr val="004080"/>
                </a:solidFill>
              </a:rPr>
              <a:t>Triangle </a:t>
            </a:r>
            <a:r>
              <a:rPr lang="en-US" b="1" dirty="0">
                <a:solidFill>
                  <a:srgbClr val="004080"/>
                </a:solidFill>
              </a:rPr>
              <a:t>Spacing around </a:t>
            </a:r>
            <a:r>
              <a:rPr lang="en-US" b="1" dirty="0" smtClean="0">
                <a:solidFill>
                  <a:srgbClr val="004080"/>
                </a:solidFill>
              </a:rPr>
              <a:t>wheel</a:t>
            </a:r>
            <a:endParaRPr lang="en-US" b="1" dirty="0">
              <a:solidFill>
                <a:srgbClr val="004080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Analogous 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>
                <a:solidFill>
                  <a:srgbClr val="004080"/>
                </a:solidFill>
              </a:rPr>
              <a:t>Adjacent Hues</a:t>
            </a:r>
            <a:endParaRPr lang="en-US" dirty="0">
              <a:solidFill>
                <a:srgbClr val="004080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Monochromatic 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>
                <a:solidFill>
                  <a:srgbClr val="004080"/>
                </a:solidFill>
              </a:rPr>
              <a:t>Single </a:t>
            </a:r>
            <a:r>
              <a:rPr lang="en-US" dirty="0">
                <a:solidFill>
                  <a:srgbClr val="004080"/>
                </a:solidFill>
              </a:rPr>
              <a:t>color, varied </a:t>
            </a:r>
            <a:r>
              <a:rPr lang="en-US" dirty="0" smtClean="0">
                <a:solidFill>
                  <a:srgbClr val="004080"/>
                </a:solidFill>
              </a:rPr>
              <a:t>intensity</a:t>
            </a:r>
            <a:endParaRPr lang="en-US" dirty="0">
              <a:solidFill>
                <a:srgbClr val="004080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Compound 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>
                <a:solidFill>
                  <a:srgbClr val="004080"/>
                </a:solidFill>
              </a:rPr>
              <a:t>Combines </a:t>
            </a:r>
            <a:r>
              <a:rPr lang="en-US" dirty="0">
                <a:solidFill>
                  <a:srgbClr val="004080"/>
                </a:solidFill>
              </a:rPr>
              <a:t>colors from various </a:t>
            </a:r>
            <a:r>
              <a:rPr lang="en-US" dirty="0" smtClean="0">
                <a:solidFill>
                  <a:srgbClr val="004080"/>
                </a:solidFill>
              </a:rPr>
              <a:t>hues</a:t>
            </a:r>
            <a:endParaRPr lang="en-US" dirty="0">
              <a:solidFill>
                <a:srgbClr val="004080"/>
              </a:solidFill>
            </a:endParaRPr>
          </a:p>
          <a:p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5981625" y="3348988"/>
            <a:ext cx="962796" cy="164889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H="1">
            <a:off x="5981625" y="4997878"/>
            <a:ext cx="190510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 flipV="1">
            <a:off x="6944421" y="3348988"/>
            <a:ext cx="942311" cy="164889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23605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Solving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Visual or Design Element:</a:t>
            </a:r>
          </a:p>
          <a:p>
            <a:pPr lvl="1"/>
            <a:r>
              <a:rPr lang="en-US" dirty="0"/>
              <a:t>A</a:t>
            </a:r>
            <a:r>
              <a:rPr lang="en-US" dirty="0" smtClean="0"/>
              <a:t>nything </a:t>
            </a:r>
            <a:r>
              <a:rPr lang="en-US" dirty="0"/>
              <a:t>on the page as well as the lack of anything (space</a:t>
            </a:r>
            <a:r>
              <a:rPr lang="en-US" dirty="0" smtClean="0"/>
              <a:t>). </a:t>
            </a:r>
          </a:p>
          <a:p>
            <a:pPr lvl="1"/>
            <a:r>
              <a:rPr lang="en-US" dirty="0" smtClean="0"/>
              <a:t>Images</a:t>
            </a:r>
            <a:r>
              <a:rPr lang="en-US" dirty="0"/>
              <a:t>, text, lines, shapes, graphics, spacing, etc. 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Design is about: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Communication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Creating Interest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Solving Problems</a:t>
            </a:r>
          </a:p>
          <a:p>
            <a:pPr marL="285750" indent="-285750">
              <a:buFont typeface="Arial"/>
              <a:buChar char="•"/>
            </a:pPr>
            <a:endParaRPr lang="en-US" dirty="0" smtClean="0"/>
          </a:p>
          <a:p>
            <a:pPr marL="285750" indent="-285750">
              <a:buFont typeface="Arial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89358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Color Relationships</a:t>
            </a:r>
            <a:endParaRPr lang="en-US" dirty="0"/>
          </a:p>
        </p:txBody>
      </p:sp>
      <p:pic>
        <p:nvPicPr>
          <p:cNvPr id="5" name="Content Placeholder 4" descr="colorwheela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683" b="-1683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92500" lnSpcReduction="10000"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Complementary </a:t>
            </a:r>
            <a:endParaRPr lang="en-US" dirty="0" smtClean="0"/>
          </a:p>
          <a:p>
            <a:pPr marL="742950" lvl="1" indent="-285750">
              <a:buFont typeface="Arial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Two </a:t>
            </a:r>
            <a:r>
              <a:rPr lang="en-US" dirty="0">
                <a:solidFill>
                  <a:schemeClr val="tx2"/>
                </a:solidFill>
              </a:rPr>
              <a:t>opposite colors in </a:t>
            </a:r>
            <a:r>
              <a:rPr lang="en-US" dirty="0" smtClean="0">
                <a:solidFill>
                  <a:schemeClr val="tx2"/>
                </a:solidFill>
              </a:rPr>
              <a:t>wheel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Triads 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>
                <a:solidFill>
                  <a:srgbClr val="004080"/>
                </a:solidFill>
              </a:rPr>
              <a:t>Triangle </a:t>
            </a:r>
            <a:r>
              <a:rPr lang="en-US" dirty="0">
                <a:solidFill>
                  <a:srgbClr val="004080"/>
                </a:solidFill>
              </a:rPr>
              <a:t>Spacing around </a:t>
            </a:r>
            <a:r>
              <a:rPr lang="en-US" dirty="0" smtClean="0">
                <a:solidFill>
                  <a:srgbClr val="004080"/>
                </a:solidFill>
              </a:rPr>
              <a:t>wheel</a:t>
            </a:r>
            <a:endParaRPr lang="en-US" dirty="0">
              <a:solidFill>
                <a:srgbClr val="004080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b="1" dirty="0" smtClean="0"/>
              <a:t>Analogous </a:t>
            </a:r>
          </a:p>
          <a:p>
            <a:pPr marL="742950" lvl="1" indent="-285750">
              <a:buFont typeface="Arial"/>
              <a:buChar char="•"/>
            </a:pPr>
            <a:r>
              <a:rPr lang="en-US" b="1" dirty="0" smtClean="0">
                <a:solidFill>
                  <a:srgbClr val="004080"/>
                </a:solidFill>
              </a:rPr>
              <a:t>Adjacent Hues</a:t>
            </a:r>
            <a:endParaRPr lang="en-US" b="1" dirty="0">
              <a:solidFill>
                <a:srgbClr val="004080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Monochromatic 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>
                <a:solidFill>
                  <a:srgbClr val="004080"/>
                </a:solidFill>
              </a:rPr>
              <a:t>Single </a:t>
            </a:r>
            <a:r>
              <a:rPr lang="en-US" dirty="0">
                <a:solidFill>
                  <a:srgbClr val="004080"/>
                </a:solidFill>
              </a:rPr>
              <a:t>color, varied </a:t>
            </a:r>
            <a:r>
              <a:rPr lang="en-US" dirty="0" smtClean="0">
                <a:solidFill>
                  <a:srgbClr val="004080"/>
                </a:solidFill>
              </a:rPr>
              <a:t>intensity</a:t>
            </a:r>
            <a:endParaRPr lang="en-US" dirty="0">
              <a:solidFill>
                <a:srgbClr val="004080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Compound 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>
                <a:solidFill>
                  <a:srgbClr val="004080"/>
                </a:solidFill>
              </a:rPr>
              <a:t>Combines </a:t>
            </a:r>
            <a:r>
              <a:rPr lang="en-US" dirty="0">
                <a:solidFill>
                  <a:srgbClr val="004080"/>
                </a:solidFill>
              </a:rPr>
              <a:t>colors from various </a:t>
            </a:r>
            <a:r>
              <a:rPr lang="en-US" dirty="0" smtClean="0">
                <a:solidFill>
                  <a:srgbClr val="004080"/>
                </a:solidFill>
              </a:rPr>
              <a:t>hues</a:t>
            </a:r>
            <a:endParaRPr lang="en-US" dirty="0">
              <a:solidFill>
                <a:srgbClr val="004080"/>
              </a:solidFill>
            </a:endParaRPr>
          </a:p>
          <a:p>
            <a:endParaRPr lang="en-US" dirty="0"/>
          </a:p>
        </p:txBody>
      </p:sp>
      <p:sp>
        <p:nvSpPr>
          <p:cNvPr id="6" name="Right Brace 5"/>
          <p:cNvSpPr/>
          <p:nvPr/>
        </p:nvSpPr>
        <p:spPr>
          <a:xfrm rot="3626250">
            <a:off x="6443775" y="3162822"/>
            <a:ext cx="304800" cy="1241046"/>
          </a:xfrm>
          <a:prstGeom prst="rightBrac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en-US"/>
          </a:p>
        </p:txBody>
      </p:sp>
      <p:sp>
        <p:nvSpPr>
          <p:cNvPr id="9" name="Right Brace 8"/>
          <p:cNvSpPr/>
          <p:nvPr/>
        </p:nvSpPr>
        <p:spPr>
          <a:xfrm rot="14465406">
            <a:off x="5878851" y="1986349"/>
            <a:ext cx="304800" cy="1638071"/>
          </a:xfrm>
          <a:prstGeom prst="rightBrac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9511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Color Relationships</a:t>
            </a:r>
            <a:endParaRPr lang="en-US" dirty="0"/>
          </a:p>
        </p:txBody>
      </p:sp>
      <p:pic>
        <p:nvPicPr>
          <p:cNvPr id="5" name="Content Placeholder 4" descr="colorwheela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683" b="-1683"/>
          <a:stretch>
            <a:fillRect/>
          </a:stretch>
        </p:blipFill>
        <p:spPr>
          <a:xfrm>
            <a:off x="4686622" y="2590800"/>
            <a:ext cx="2908447" cy="3006327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92500" lnSpcReduction="10000"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Complementary </a:t>
            </a:r>
            <a:endParaRPr lang="en-US" dirty="0" smtClean="0"/>
          </a:p>
          <a:p>
            <a:pPr marL="742950" lvl="1" indent="-285750">
              <a:buFont typeface="Arial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Two </a:t>
            </a:r>
            <a:r>
              <a:rPr lang="en-US" dirty="0">
                <a:solidFill>
                  <a:schemeClr val="tx2"/>
                </a:solidFill>
              </a:rPr>
              <a:t>opposite colors in </a:t>
            </a:r>
            <a:r>
              <a:rPr lang="en-US" dirty="0" smtClean="0">
                <a:solidFill>
                  <a:schemeClr val="tx2"/>
                </a:solidFill>
              </a:rPr>
              <a:t>wheel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Triads 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>
                <a:solidFill>
                  <a:srgbClr val="004080"/>
                </a:solidFill>
              </a:rPr>
              <a:t>Triangle </a:t>
            </a:r>
            <a:r>
              <a:rPr lang="en-US" dirty="0">
                <a:solidFill>
                  <a:srgbClr val="004080"/>
                </a:solidFill>
              </a:rPr>
              <a:t>Spacing around </a:t>
            </a:r>
            <a:r>
              <a:rPr lang="en-US" dirty="0" smtClean="0">
                <a:solidFill>
                  <a:srgbClr val="004080"/>
                </a:solidFill>
              </a:rPr>
              <a:t>wheel</a:t>
            </a:r>
            <a:endParaRPr lang="en-US" dirty="0">
              <a:solidFill>
                <a:srgbClr val="004080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Analogous 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>
                <a:solidFill>
                  <a:srgbClr val="004080"/>
                </a:solidFill>
              </a:rPr>
              <a:t>Adjacent Hues</a:t>
            </a:r>
            <a:endParaRPr lang="en-US" dirty="0">
              <a:solidFill>
                <a:srgbClr val="004080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b="1" dirty="0" smtClean="0"/>
              <a:t>Monochromatic </a:t>
            </a:r>
          </a:p>
          <a:p>
            <a:pPr marL="742950" lvl="1" indent="-285750">
              <a:buFont typeface="Arial"/>
              <a:buChar char="•"/>
            </a:pPr>
            <a:r>
              <a:rPr lang="en-US" b="1" dirty="0" smtClean="0">
                <a:solidFill>
                  <a:srgbClr val="004080"/>
                </a:solidFill>
              </a:rPr>
              <a:t>Single </a:t>
            </a:r>
            <a:r>
              <a:rPr lang="en-US" b="1" dirty="0">
                <a:solidFill>
                  <a:srgbClr val="004080"/>
                </a:solidFill>
              </a:rPr>
              <a:t>color, varied </a:t>
            </a:r>
            <a:r>
              <a:rPr lang="en-US" b="1" dirty="0" smtClean="0">
                <a:solidFill>
                  <a:srgbClr val="004080"/>
                </a:solidFill>
              </a:rPr>
              <a:t>intensity</a:t>
            </a:r>
            <a:endParaRPr lang="en-US" b="1" dirty="0">
              <a:solidFill>
                <a:srgbClr val="004080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Compound 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>
                <a:solidFill>
                  <a:srgbClr val="004080"/>
                </a:solidFill>
              </a:rPr>
              <a:t>Combines </a:t>
            </a:r>
            <a:r>
              <a:rPr lang="en-US" dirty="0">
                <a:solidFill>
                  <a:srgbClr val="004080"/>
                </a:solidFill>
              </a:rPr>
              <a:t>colors from various </a:t>
            </a:r>
            <a:r>
              <a:rPr lang="en-US" dirty="0" smtClean="0">
                <a:solidFill>
                  <a:srgbClr val="004080"/>
                </a:solidFill>
              </a:rPr>
              <a:t>hues</a:t>
            </a:r>
            <a:endParaRPr lang="en-US" dirty="0">
              <a:solidFill>
                <a:srgbClr val="004080"/>
              </a:solidFill>
            </a:endParaRPr>
          </a:p>
          <a:p>
            <a:endParaRPr lang="en-US" dirty="0"/>
          </a:p>
        </p:txBody>
      </p:sp>
      <p:pic>
        <p:nvPicPr>
          <p:cNvPr id="6" name="Picture 5" descr="orang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V="1">
            <a:off x="6402946" y="3713983"/>
            <a:ext cx="3673010" cy="655106"/>
          </a:xfrm>
          <a:prstGeom prst="rect">
            <a:avLst/>
          </a:prstGeom>
        </p:spPr>
      </p:pic>
      <p:sp>
        <p:nvSpPr>
          <p:cNvPr id="8" name="Left Brace 7"/>
          <p:cNvSpPr/>
          <p:nvPr/>
        </p:nvSpPr>
        <p:spPr>
          <a:xfrm>
            <a:off x="7595069" y="2130243"/>
            <a:ext cx="321153" cy="3861066"/>
          </a:xfrm>
          <a:prstGeom prst="leftBrac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73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Color Relationships</a:t>
            </a:r>
            <a:endParaRPr lang="en-US" dirty="0"/>
          </a:p>
        </p:txBody>
      </p:sp>
      <p:pic>
        <p:nvPicPr>
          <p:cNvPr id="5" name="Content Placeholder 4" descr="colorwheela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683" b="-1683"/>
          <a:stretch>
            <a:fillRect/>
          </a:stretch>
        </p:blipFill>
        <p:spPr>
          <a:xfrm>
            <a:off x="4467112" y="2365485"/>
            <a:ext cx="3566160" cy="3686175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92500" lnSpcReduction="10000"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Complementary </a:t>
            </a:r>
            <a:endParaRPr lang="en-US" dirty="0" smtClean="0"/>
          </a:p>
          <a:p>
            <a:pPr marL="742950" lvl="1" indent="-285750">
              <a:buFont typeface="Arial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Two </a:t>
            </a:r>
            <a:r>
              <a:rPr lang="en-US" dirty="0">
                <a:solidFill>
                  <a:schemeClr val="tx2"/>
                </a:solidFill>
              </a:rPr>
              <a:t>opposite colors in </a:t>
            </a:r>
            <a:r>
              <a:rPr lang="en-US" dirty="0" smtClean="0">
                <a:solidFill>
                  <a:schemeClr val="tx2"/>
                </a:solidFill>
              </a:rPr>
              <a:t>wheel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Triads 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>
                <a:solidFill>
                  <a:srgbClr val="004080"/>
                </a:solidFill>
              </a:rPr>
              <a:t>Triangle </a:t>
            </a:r>
            <a:r>
              <a:rPr lang="en-US" dirty="0">
                <a:solidFill>
                  <a:srgbClr val="004080"/>
                </a:solidFill>
              </a:rPr>
              <a:t>Spacing around </a:t>
            </a:r>
            <a:r>
              <a:rPr lang="en-US" dirty="0" smtClean="0">
                <a:solidFill>
                  <a:srgbClr val="004080"/>
                </a:solidFill>
              </a:rPr>
              <a:t>wheel</a:t>
            </a:r>
            <a:endParaRPr lang="en-US" dirty="0">
              <a:solidFill>
                <a:srgbClr val="004080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Analogous 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>
                <a:solidFill>
                  <a:srgbClr val="004080"/>
                </a:solidFill>
              </a:rPr>
              <a:t>Adjacent Hues</a:t>
            </a:r>
            <a:endParaRPr lang="en-US" dirty="0">
              <a:solidFill>
                <a:srgbClr val="004080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Monochromatic 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>
                <a:solidFill>
                  <a:srgbClr val="004080"/>
                </a:solidFill>
              </a:rPr>
              <a:t>Single </a:t>
            </a:r>
            <a:r>
              <a:rPr lang="en-US" dirty="0">
                <a:solidFill>
                  <a:srgbClr val="004080"/>
                </a:solidFill>
              </a:rPr>
              <a:t>color, varied </a:t>
            </a:r>
            <a:r>
              <a:rPr lang="en-US" dirty="0" smtClean="0">
                <a:solidFill>
                  <a:srgbClr val="004080"/>
                </a:solidFill>
              </a:rPr>
              <a:t>intensity</a:t>
            </a:r>
            <a:endParaRPr lang="en-US" dirty="0">
              <a:solidFill>
                <a:srgbClr val="004080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b="1" dirty="0" smtClean="0"/>
              <a:t>Compound </a:t>
            </a:r>
          </a:p>
          <a:p>
            <a:pPr marL="742950" lvl="1" indent="-285750">
              <a:buFont typeface="Arial"/>
              <a:buChar char="•"/>
            </a:pPr>
            <a:r>
              <a:rPr lang="en-US" b="1" dirty="0" smtClean="0">
                <a:solidFill>
                  <a:srgbClr val="004080"/>
                </a:solidFill>
              </a:rPr>
              <a:t>Combines </a:t>
            </a:r>
            <a:r>
              <a:rPr lang="en-US" b="1" dirty="0">
                <a:solidFill>
                  <a:srgbClr val="004080"/>
                </a:solidFill>
              </a:rPr>
              <a:t>colors from various </a:t>
            </a:r>
            <a:r>
              <a:rPr lang="en-US" b="1" dirty="0" smtClean="0">
                <a:solidFill>
                  <a:srgbClr val="004080"/>
                </a:solidFill>
              </a:rPr>
              <a:t>hues</a:t>
            </a:r>
            <a:endParaRPr lang="en-US" b="1" dirty="0">
              <a:solidFill>
                <a:srgbClr val="004080"/>
              </a:solidFill>
            </a:endParaRPr>
          </a:p>
          <a:p>
            <a:endParaRPr lang="en-US" dirty="0"/>
          </a:p>
        </p:txBody>
      </p:sp>
      <p:pic>
        <p:nvPicPr>
          <p:cNvPr id="3" name="Picture 2" descr="compoun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792370" y="3797578"/>
            <a:ext cx="3595046" cy="651014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>
            <a:off x="6258173" y="4229761"/>
            <a:ext cx="153638" cy="107536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6258173" y="4229761"/>
            <a:ext cx="1024251" cy="34821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 flipV="1">
            <a:off x="5551440" y="3328505"/>
            <a:ext cx="706733" cy="9012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 flipV="1">
            <a:off x="5151982" y="3922515"/>
            <a:ext cx="1106191" cy="30724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5151982" y="4229761"/>
            <a:ext cx="1106191" cy="34821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63096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Shades and Tints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Add Black</a:t>
            </a:r>
            <a:endParaRPr lang="en-US" dirty="0"/>
          </a:p>
        </p:txBody>
      </p:sp>
      <p:pic>
        <p:nvPicPr>
          <p:cNvPr id="7" name="Content Placeholder 6" descr="color-wheel-shade.jpg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530" r="-5530"/>
          <a:stretch>
            <a:fillRect/>
          </a:stretch>
        </p:blipFill>
        <p:spPr/>
      </p:pic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Add White</a:t>
            </a:r>
            <a:endParaRPr lang="en-US" dirty="0"/>
          </a:p>
        </p:txBody>
      </p:sp>
      <p:pic>
        <p:nvPicPr>
          <p:cNvPr id="8" name="Content Placeholder 7" descr="color-wheel-tint.jpg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530" r="-553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097077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Warm and Cool Colors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Warm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Cool</a:t>
            </a:r>
            <a:endParaRPr lang="en-US" dirty="0"/>
          </a:p>
        </p:txBody>
      </p:sp>
      <p:pic>
        <p:nvPicPr>
          <p:cNvPr id="10" name="Content Placeholder 9" descr="temp_cool.png"/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18" r="8518"/>
          <a:stretch>
            <a:fillRect/>
          </a:stretch>
        </p:blipFill>
        <p:spPr/>
      </p:pic>
      <p:pic>
        <p:nvPicPr>
          <p:cNvPr id="11" name="Content Placeholder 10" descr="temp_warm.png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21" r="1302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7197634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Color Scheme Selection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u="sng" dirty="0">
                <a:hlinkClick r:id="rId2"/>
              </a:rPr>
              <a:t>http://kuler.adobe.com/#themes/rating?time=30</a:t>
            </a:r>
            <a:endParaRPr lang="en-US" dirty="0"/>
          </a:p>
          <a:p>
            <a:r>
              <a:rPr lang="en-US" dirty="0">
                <a:hlinkClick r:id="rId3"/>
              </a:rPr>
              <a:t>http://colorschemedesigner.com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Image Selection in Photoshop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93824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CRAP Design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C.R.A.P: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Contrast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Repetition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Alignment 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Proximity</a:t>
            </a:r>
            <a:endParaRPr lang="en-US" dirty="0"/>
          </a:p>
          <a:p>
            <a:endParaRPr lang="en-US" dirty="0" smtClean="0"/>
          </a:p>
          <a:p>
            <a:pPr marL="285750" indent="-285750">
              <a:buFont typeface="Arial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86315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Contrast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Use colors, shapes, sizes</a:t>
            </a:r>
            <a:r>
              <a:rPr lang="en-US" dirty="0" smtClean="0"/>
              <a:t>, fonts, </a:t>
            </a:r>
            <a:r>
              <a:rPr lang="en-US" dirty="0"/>
              <a:t>space and imagery to create contrast in design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/>
              <a:t>Avoid colors and typefaces that are similar. </a:t>
            </a:r>
          </a:p>
          <a:p>
            <a:endParaRPr lang="en-US" dirty="0" smtClean="0"/>
          </a:p>
          <a:p>
            <a:pPr marL="285750" indent="-285750">
              <a:buFont typeface="Arial"/>
              <a:buChar char="•"/>
            </a:pPr>
            <a:endParaRPr lang="en-US" dirty="0"/>
          </a:p>
        </p:txBody>
      </p:sp>
      <p:pic>
        <p:nvPicPr>
          <p:cNvPr id="10" name="Picture Placeholder 9" descr="Caviar.png"/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34" t="1097" r="21155" b="8729"/>
          <a:stretch/>
        </p:blipFill>
        <p:spPr>
          <a:xfrm>
            <a:off x="7543800" y="2628900"/>
            <a:ext cx="1371600" cy="1481138"/>
          </a:xfrm>
        </p:spPr>
      </p:pic>
      <p:pic>
        <p:nvPicPr>
          <p:cNvPr id="14" name="Picture Placeholder 13" descr="ipod.png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29" b="22075"/>
          <a:stretch/>
        </p:blipFill>
        <p:spPr/>
      </p:pic>
      <p:pic>
        <p:nvPicPr>
          <p:cNvPr id="16" name="Picture Placeholder 15" descr="high-contrast.jpg"/>
          <p:cNvPicPr>
            <a:picLocks noGrp="1" noChangeAspect="1"/>
          </p:cNvPicPr>
          <p:nvPr>
            <p:ph type="pic" sz="quarter" idx="1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19" r="2061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3923625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ppl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642" y="109452"/>
            <a:ext cx="8209913" cy="6748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0017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Repetition</a:t>
            </a:r>
            <a:endParaRPr lang="en-US" dirty="0"/>
          </a:p>
        </p:txBody>
      </p:sp>
      <p:sp>
        <p:nvSpPr>
          <p:cNvPr id="10" name="Subtitle 9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Repeat visual elements throughout the </a:t>
            </a:r>
            <a:r>
              <a:rPr lang="en-US" dirty="0" smtClean="0"/>
              <a:t>design</a:t>
            </a:r>
          </a:p>
          <a:p>
            <a:r>
              <a:rPr lang="en-US" dirty="0" smtClean="0"/>
              <a:t>Communicates </a:t>
            </a:r>
            <a:r>
              <a:rPr lang="en-US" dirty="0"/>
              <a:t>consistency </a:t>
            </a:r>
            <a:r>
              <a:rPr lang="en-US" dirty="0" smtClean="0"/>
              <a:t>and brand  </a:t>
            </a:r>
            <a:endParaRPr lang="en-US" dirty="0"/>
          </a:p>
        </p:txBody>
      </p:sp>
      <p:pic>
        <p:nvPicPr>
          <p:cNvPr id="9" name="Picture Placeholder 8" descr="keane_under_the_iron_sun.jpg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2778" r="-52778"/>
          <a:stretch>
            <a:fillRect/>
          </a:stretch>
        </p:blipFill>
        <p:spPr>
          <a:xfrm>
            <a:off x="-296579" y="225314"/>
            <a:ext cx="9847014" cy="4790439"/>
          </a:xfrm>
        </p:spPr>
      </p:pic>
    </p:spTree>
    <p:extLst>
      <p:ext uri="{BB962C8B-B14F-4D97-AF65-F5344CB8AC3E}">
        <p14:creationId xmlns:p14="http://schemas.microsoft.com/office/powerpoint/2010/main" val="13454900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wc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26237"/>
            <a:ext cx="5191168" cy="6826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0758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Alignment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Where’s my boat?</a:t>
            </a:r>
            <a:endParaRPr lang="en-US" dirty="0"/>
          </a:p>
        </p:txBody>
      </p:sp>
      <p:pic>
        <p:nvPicPr>
          <p:cNvPr id="7" name="Content Placeholder 6" descr="michaelfreimuth23.jpg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64" b="4964"/>
          <a:stretch>
            <a:fillRect/>
          </a:stretch>
        </p:blipFill>
        <p:spPr/>
      </p:pic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Dock 4, Slip 20.</a:t>
            </a:r>
            <a:endParaRPr lang="en-US" dirty="0"/>
          </a:p>
        </p:txBody>
      </p:sp>
      <p:pic>
        <p:nvPicPr>
          <p:cNvPr id="8" name="Content Placeholder 7" descr="boat_dock.jpg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3190" r="-3319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1100354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uardiannew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7104" y="0"/>
            <a:ext cx="9231104" cy="23573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395573"/>
      </p:ext>
    </p:extLst>
  </p:cSld>
  <p:clrMapOvr>
    <a:masterClrMapping/>
  </p:clrMapOvr>
</p:sld>
</file>

<file path=ppt/theme/theme1.xml><?xml version="1.0" encoding="utf-8"?>
<a:theme xmlns:a="http://schemas.openxmlformats.org/drawingml/2006/main" name="Perception">
  <a:themeElements>
    <a:clrScheme name="UNC Blue">
      <a:dk1>
        <a:sysClr val="windowText" lastClr="000000"/>
      </a:dk1>
      <a:lt1>
        <a:sysClr val="window" lastClr="FFFFFF"/>
      </a:lt1>
      <a:dk2>
        <a:srgbClr val="004080"/>
      </a:dk2>
      <a:lt2>
        <a:srgbClr val="ACCBF9"/>
      </a:lt2>
      <a:accent1>
        <a:srgbClr val="629DD1"/>
      </a:accent1>
      <a:accent2>
        <a:srgbClr val="297FD5"/>
      </a:accent2>
      <a:accent3>
        <a:srgbClr val="7F8FA9"/>
      </a:accent3>
      <a:accent4>
        <a:srgbClr val="4A66AC"/>
      </a:accent4>
      <a:accent5>
        <a:srgbClr val="5AA2AE"/>
      </a:accent5>
      <a:accent6>
        <a:srgbClr val="9D90A0"/>
      </a:accent6>
      <a:hlink>
        <a:srgbClr val="0080FF"/>
      </a:hlink>
      <a:folHlink>
        <a:srgbClr val="3EBBF0"/>
      </a:folHlink>
    </a:clrScheme>
    <a:fontScheme name="Perception">
      <a:majorFont>
        <a:latin typeface="Century Gothic"/>
        <a:ea typeface=""/>
        <a:cs typeface=""/>
        <a:font script="Jpan" typeface="メイリオ"/>
        <a:font script="Hans" typeface="宋体"/>
        <a:font script="Hant" typeface="新細明體"/>
      </a:majorFont>
      <a:minorFont>
        <a:latin typeface="Century Gothic"/>
        <a:ea typeface=""/>
        <a:cs typeface=""/>
        <a:font script="Jpan" typeface="メイリオ"/>
        <a:font script="Hans" typeface="宋体"/>
        <a:font script="Hant" typeface="新細明體"/>
      </a:minorFont>
    </a:fontScheme>
    <a:fmtScheme name="Perception">
      <a:fillStyleLst>
        <a:solidFill>
          <a:schemeClr val="phClr"/>
        </a:solidFill>
        <a:solidFill>
          <a:schemeClr val="phClr">
            <a:shade val="90000"/>
          </a:schemeClr>
        </a:solidFill>
        <a:solidFill>
          <a:schemeClr val="phClr">
            <a:shade val="80000"/>
          </a:schemeClr>
        </a:soli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>
              <a:alpha val="8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bliqueTopRight"/>
            <a:lightRig rig="threePt" dir="tl"/>
          </a:scene3d>
          <a:sp3d>
            <a:bevelT w="25400" h="25400"/>
          </a:sp3d>
        </a:effectStyle>
        <a:effectStyle>
          <a:effectLst/>
          <a:scene3d>
            <a:camera prst="perspectiveFront" fov="4200000"/>
            <a:lightRig rig="balanced" dir="tl">
              <a:rot lat="0" lon="0" rev="18600000"/>
            </a:lightRig>
          </a:scene3d>
          <a:sp3d prstMaterial="metal">
            <a:bevelT w="63500" h="50800" prst="angle"/>
          </a:sp3d>
        </a:effectStyle>
      </a:effectStyleLst>
      <a:bgFillStyleLst>
        <a:solidFill>
          <a:schemeClr val="phClr">
            <a:tint val="90000"/>
          </a:schemeClr>
        </a:solidFill>
        <a:solidFill>
          <a:schemeClr val="phClr">
            <a:tint val="50000"/>
          </a:schemeClr>
        </a:solidFill>
        <a:solidFill>
          <a:schemeClr val="phClr">
            <a:shade val="60000"/>
          </a:schemeClr>
        </a:soli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111</TotalTime>
  <Words>396</Words>
  <Application>Microsoft Macintosh PowerPoint</Application>
  <PresentationFormat>On-screen Show (4:3)</PresentationFormat>
  <Paragraphs>122</Paragraphs>
  <Slides>25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6" baseType="lpstr">
      <vt:lpstr>Perception</vt:lpstr>
      <vt:lpstr>Design Basics</vt:lpstr>
      <vt:lpstr>Problem Solving</vt:lpstr>
      <vt:lpstr>CRAP Design</vt:lpstr>
      <vt:lpstr>Contrast</vt:lpstr>
      <vt:lpstr>PowerPoint Presentation</vt:lpstr>
      <vt:lpstr>Repetition</vt:lpstr>
      <vt:lpstr>PowerPoint Presentation</vt:lpstr>
      <vt:lpstr>Alignment</vt:lpstr>
      <vt:lpstr>PowerPoint Presentation</vt:lpstr>
      <vt:lpstr>Proximity</vt:lpstr>
      <vt:lpstr>PowerPoint Presentation</vt:lpstr>
      <vt:lpstr>Color</vt:lpstr>
      <vt:lpstr>CMYK or RGB?</vt:lpstr>
      <vt:lpstr>Color Wheel</vt:lpstr>
      <vt:lpstr>Primary Colors </vt:lpstr>
      <vt:lpstr>Secondary Colors </vt:lpstr>
      <vt:lpstr>Tertiary (third) Colors </vt:lpstr>
      <vt:lpstr>Color Relationships</vt:lpstr>
      <vt:lpstr>Color Relationships</vt:lpstr>
      <vt:lpstr>Color Relationships</vt:lpstr>
      <vt:lpstr>Color Relationships</vt:lpstr>
      <vt:lpstr>Color Relationships</vt:lpstr>
      <vt:lpstr>Shades and Tints</vt:lpstr>
      <vt:lpstr>Warm and Cool Colors</vt:lpstr>
      <vt:lpstr>Color Scheme Selection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 Basics</dc:title>
  <dc:creator>UNC Chapel Hill School of Journalism</dc:creator>
  <cp:lastModifiedBy>UNC Chapel Hill School of Journalism</cp:lastModifiedBy>
  <cp:revision>16</cp:revision>
  <dcterms:created xsi:type="dcterms:W3CDTF">2012-01-05T18:22:46Z</dcterms:created>
  <dcterms:modified xsi:type="dcterms:W3CDTF">2012-07-10T02:35:58Z</dcterms:modified>
</cp:coreProperties>
</file>